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冲刺训练　</a:t>
            </a:r>
            <a:r>
              <a:rPr lang="en-US" altLang="zh-CN" sz="4800" b="0" dirty="0" smtClean="0">
                <a:solidFill>
                  <a:srgbClr val="000000"/>
                </a:solidFill>
                <a:ea typeface="微软雅黑" panose="020B0503020204020204" pitchFamily="34" charset="-122"/>
                <a:cs typeface="Times New Roman" panose="02020603050405020304" pitchFamily="18" charset="0"/>
              </a:rPr>
              <a:t>4</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sz="3400"/>
          </a:p>
        </p:txBody>
      </p:sp>
      <p:sp>
        <p:nvSpPr>
          <p:cNvPr id="3" name="内容占位符 2"/>
          <p:cNvSpPr>
            <a:spLocks noGrp="1"/>
          </p:cNvSpPr>
          <p:nvPr>
            <p:ph idx="1"/>
          </p:nvPr>
        </p:nvSpPr>
        <p:spPr>
          <a:xfrm>
            <a:off x="360854" y="746120"/>
            <a:ext cx="11485848" cy="5078313"/>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Italian gave his watch to the Frenchman because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afraid of the Frenchman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took the watch from the Frenchman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didn’t understand what the other said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picked up the watch from the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ground</a:t>
            </a:r>
          </a:p>
        </p:txBody>
      </p:sp>
    </p:spTree>
    <p:extLst>
      <p:ext uri="{BB962C8B-B14F-4D97-AF65-F5344CB8AC3E}">
        <p14:creationId xmlns:p14="http://schemas.microsoft.com/office/powerpoint/2010/main" val="387530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推理判断题。根据第二段中</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Frenchman threatened the Italian with his fist and pointed to the Italian’s watch. In the end the Italian gave his watch to the Frenchman.</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可知，这个法国人举起拳头，使这位意大利人害怕了，就交出了自己的手表。故选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3127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判</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断人物情感态</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度</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Frenchman was quite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saw the watch on the table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surprised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angry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afraid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282283" y="895116"/>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sz="3400"/>
          </a:p>
        </p:txBody>
      </p:sp>
      <p:pic>
        <p:nvPicPr>
          <p:cNvPr id="4" name="中考新考法-8.eps" descr="id:2147506562;FounderCES"/>
          <p:cNvPicPr/>
          <p:nvPr/>
        </p:nvPicPr>
        <p:blipFill>
          <a:blip r:embed="rId2"/>
          <a:stretch>
            <a:fillRect/>
          </a:stretch>
        </p:blipFill>
        <p:spPr>
          <a:xfrm>
            <a:off x="3161928" y="876066"/>
            <a:ext cx="7632848" cy="723135"/>
          </a:xfrm>
          <a:prstGeom prst="rect">
            <a:avLst/>
          </a:prstGeom>
        </p:spPr>
      </p:pic>
    </p:spTree>
    <p:extLst>
      <p:ext uri="{BB962C8B-B14F-4D97-AF65-F5344CB8AC3E}">
        <p14:creationId xmlns:p14="http://schemas.microsoft.com/office/powerpoint/2010/main" val="789509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413866"/>
          </a:xfrm>
        </p:spPr>
        <p:txBody>
          <a:bodyPr/>
          <a:lstStyle/>
          <a:p>
            <a:pPr hangingPunct="0">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was greatly surprised when his wife pointed to the watch on the table.</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可知，当他看到桌子上的手表时很惊讶。故选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136491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334566" y="1124744"/>
            <a:ext cx="11521280" cy="4824536"/>
          </a:xfrm>
          <a:prstGeom prst="rect">
            <a:avLst/>
          </a:prstGeom>
          <a:noFill/>
          <a:ln w="19050" algn="ctr">
            <a:solidFill>
              <a:srgbClr val="00B0F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5" name="图片 4"/>
          <p:cNvPicPr>
            <a:picLocks noChangeAspect="1"/>
          </p:cNvPicPr>
          <p:nvPr/>
        </p:nvPicPr>
        <p:blipFill>
          <a:blip r:embed="rId2"/>
          <a:stretch>
            <a:fillRect/>
          </a:stretch>
        </p:blipFill>
        <p:spPr>
          <a:xfrm>
            <a:off x="356413" y="836712"/>
            <a:ext cx="1922369" cy="648072"/>
          </a:xfrm>
          <a:prstGeom prst="rect">
            <a:avLst/>
          </a:prstGeom>
        </p:spPr>
      </p:pic>
      <p:pic>
        <p:nvPicPr>
          <p:cNvPr id="6" name="图片 5"/>
          <p:cNvPicPr>
            <a:picLocks noChangeAspect="1"/>
          </p:cNvPicPr>
          <p:nvPr/>
        </p:nvPicPr>
        <p:blipFill>
          <a:blip r:embed="rId3"/>
          <a:stretch>
            <a:fillRect/>
          </a:stretch>
        </p:blipFill>
        <p:spPr>
          <a:xfrm>
            <a:off x="1918742" y="1250448"/>
            <a:ext cx="495300" cy="381000"/>
          </a:xfrm>
          <a:prstGeom prst="rect">
            <a:avLst/>
          </a:prstGeom>
        </p:spPr>
      </p:pic>
      <p:sp>
        <p:nvSpPr>
          <p:cNvPr id="8" name="内容占位符 1"/>
          <p:cNvSpPr txBox="1">
            <a:spLocks/>
          </p:cNvSpPr>
          <p:nvPr/>
        </p:nvSpPr>
        <p:spPr bwMode="auto">
          <a:xfrm>
            <a:off x="360854" y="962144"/>
            <a:ext cx="11422984" cy="5100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lnSpc>
                <a:spcPct val="135000"/>
              </a:lnSpc>
            </a:pPr>
            <a:r>
              <a:rPr lang="en-US" altLang="zh-CN" sz="320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500" smtClean="0">
                <a:latin typeface="Times New Roman" panose="02020603050405020304" pitchFamily="18" charset="0"/>
                <a:ea typeface="楷体" panose="02010609060101010101" pitchFamily="49" charset="-122"/>
                <a:cs typeface="Times New Roman" panose="02020603050405020304" pitchFamily="18" charset="0"/>
              </a:rPr>
              <a:t>态</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度判断题技巧</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本类试题考查考生是否了解作者或文中人物对某事物的观点态度</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在正确理解文意的基础上</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对观点和倾向进行分析辨别。</a:t>
            </a:r>
            <a:r>
              <a:rPr lang="en-US" altLang="zh-CN" sz="3500">
                <a:latin typeface="Times New Roman" panose="02020603050405020304" pitchFamily="18" charset="0"/>
                <a:ea typeface="宋体" panose="02010600030101010101" pitchFamily="2" charset="-122"/>
              </a:rPr>
              <a:t>1.</a:t>
            </a:r>
            <a:r>
              <a:rPr lang="en-US" altLang="zh-CN" sz="3500">
                <a:latin typeface="Times New Roman" panose="02020603050405020304" pitchFamily="18" charset="0"/>
                <a:ea typeface="楷体" panose="02010609060101010101" pitchFamily="49" charset="-122"/>
              </a:rPr>
              <a:t> </a:t>
            </a:r>
            <a:r>
              <a:rPr lang="zh-CN" altLang="zh-CN" sz="3500">
                <a:latin typeface="Times New Roman" panose="02020603050405020304" pitchFamily="18" charset="0"/>
                <a:ea typeface="楷体" panose="02010609060101010101" pitchFamily="49" charset="-122"/>
                <a:cs typeface="Times New Roman" panose="02020603050405020304" pitchFamily="18" charset="0"/>
              </a:rPr>
              <a:t>正确把握字里行间的意思</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切勿用自己的观点或他人的观点代替作者的观点。</a:t>
            </a:r>
            <a:r>
              <a:rPr lang="en-US" altLang="zh-CN" sz="3500">
                <a:latin typeface="Times New Roman" panose="02020603050405020304" pitchFamily="18" charset="0"/>
                <a:ea typeface="宋体" panose="02010600030101010101" pitchFamily="2" charset="-122"/>
              </a:rPr>
              <a:t>2.</a:t>
            </a:r>
            <a:r>
              <a:rPr lang="en-US" altLang="zh-CN" sz="3500">
                <a:latin typeface="Times New Roman" panose="02020603050405020304" pitchFamily="18" charset="0"/>
                <a:ea typeface="楷体" panose="02010609060101010101" pitchFamily="49" charset="-122"/>
              </a:rPr>
              <a:t> </a:t>
            </a:r>
            <a:r>
              <a:rPr lang="zh-CN" altLang="zh-CN" sz="3500">
                <a:latin typeface="Times New Roman" panose="02020603050405020304" pitchFamily="18" charset="0"/>
                <a:ea typeface="楷体" panose="02010609060101010101" pitchFamily="49" charset="-122"/>
                <a:cs typeface="Times New Roman" panose="02020603050405020304" pitchFamily="18" charset="0"/>
              </a:rPr>
              <a:t>留意表达感情、态度和观点的词语</a:t>
            </a:r>
            <a:r>
              <a:rPr lang="zh-CN" altLang="zh-CN" sz="3500">
                <a:latin typeface="Times New Roman" panose="02020603050405020304" pitchFamily="18" charset="0"/>
                <a:ea typeface="宋体" panose="02010600030101010101" pitchFamily="2" charset="-122"/>
                <a:cs typeface="Times New Roman" panose="02020603050405020304" pitchFamily="18" charset="0"/>
              </a:rPr>
              <a:t>，</a:t>
            </a:r>
            <a:r>
              <a:rPr lang="zh-CN" altLang="zh-CN" sz="3500">
                <a:latin typeface="Times New Roman" panose="02020603050405020304" pitchFamily="18" charset="0"/>
                <a:ea typeface="楷体" panose="02010609060101010101" pitchFamily="49" charset="-122"/>
                <a:cs typeface="Times New Roman" panose="02020603050405020304" pitchFamily="18" charset="0"/>
              </a:rPr>
              <a:t>以及作者的措辞。</a:t>
            </a:r>
            <a:r>
              <a:rPr lang="en-US" altLang="zh-CN" sz="3500">
                <a:latin typeface="Times New Roman" panose="02020603050405020304" pitchFamily="18" charset="0"/>
                <a:ea typeface="宋体" panose="02010600030101010101" pitchFamily="2" charset="-122"/>
              </a:rPr>
              <a:t>3.</a:t>
            </a:r>
            <a:r>
              <a:rPr lang="en-US" altLang="zh-CN" sz="3500">
                <a:latin typeface="Times New Roman" panose="02020603050405020304" pitchFamily="18" charset="0"/>
                <a:ea typeface="楷体" panose="02010609060101010101" pitchFamily="49" charset="-122"/>
              </a:rPr>
              <a:t> </a:t>
            </a:r>
            <a:r>
              <a:rPr lang="zh-CN" altLang="zh-CN" sz="3500">
                <a:latin typeface="Times New Roman" panose="02020603050405020304" pitchFamily="18" charset="0"/>
                <a:ea typeface="楷体" panose="02010609060101010101" pitchFamily="49" charset="-122"/>
                <a:cs typeface="Times New Roman" panose="02020603050405020304" pitchFamily="18" charset="0"/>
              </a:rPr>
              <a:t>结合自己积累的英美国家的文化传统、风俗习惯等背景知识来判断。</a:t>
            </a:r>
            <a:endParaRPr lang="zh-CN" altLang="en-US" sz="3500"/>
          </a:p>
        </p:txBody>
      </p:sp>
    </p:spTree>
    <p:extLst>
      <p:ext uri="{BB962C8B-B14F-4D97-AF65-F5344CB8AC3E}">
        <p14:creationId xmlns:p14="http://schemas.microsoft.com/office/powerpoint/2010/main" val="4162802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sz="3400"/>
          </a:p>
        </p:txBody>
      </p:sp>
      <p:sp>
        <p:nvSpPr>
          <p:cNvPr id="3" name="内容占位符 2"/>
          <p:cNvSpPr>
            <a:spLocks noGrp="1"/>
          </p:cNvSpPr>
          <p:nvPr>
            <p:ph idx="1"/>
          </p:nvPr>
        </p:nvSpPr>
        <p:spPr>
          <a:xfrm>
            <a:off x="360854" y="746120"/>
            <a:ext cx="11485848" cy="248016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robbed the other of the watch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Italian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Both of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Frenchman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Neither of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284984"/>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Now he knew that by mistake he had robbed the Italian of his watch.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可知，现在这位法国人意识到他误抢了那位意大利人的手表。故选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476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33665"/>
            <a:ext cx="11485848" cy="3729771"/>
          </a:xfrm>
          <a:prstGeom prst="rect">
            <a:avLst/>
          </a:prstGeom>
        </p:spPr>
      </p:pic>
      <p:sp>
        <p:nvSpPr>
          <p:cNvPr id="2" name="内容占位符 1"/>
          <p:cNvSpPr>
            <a:spLocks noGrp="1"/>
          </p:cNvSpPr>
          <p:nvPr>
            <p:ph idx="1"/>
          </p:nvPr>
        </p:nvSpPr>
        <p:spPr>
          <a:xfrm>
            <a:off x="360854" y="798275"/>
            <a:ext cx="11485848" cy="3865161"/>
          </a:xfrm>
        </p:spPr>
        <p:txBody>
          <a:bodyPr/>
          <a:lstStyle/>
          <a:p>
            <a:pPr hangingPunct="0">
              <a:lnSpc>
                <a:spcPct val="100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The </a:t>
            </a:r>
            <a:r>
              <a:rPr lang="en-US" altLang="zh-CN">
                <a:latin typeface="Times New Roman" panose="02020603050405020304" pitchFamily="18" charset="0"/>
                <a:ea typeface="宋体" panose="02010600030101010101" pitchFamily="2" charset="-122"/>
                <a:cs typeface="Times New Roman" panose="02020603050405020304" pitchFamily="18" charset="0"/>
              </a:rPr>
              <a:t>man was nearly out of sight when the Frenchman suddenly found that his watch was gone.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当</a:t>
            </a:r>
            <a:r>
              <a:rPr lang="zh-CN" altLang="zh-CN">
                <a:latin typeface="Times New Roman" panose="02020603050405020304" pitchFamily="18" charset="0"/>
                <a:ea typeface="楷体" panose="02010609060101010101" pitchFamily="49" charset="-122"/>
                <a:cs typeface="Times New Roman" panose="02020603050405020304" pitchFamily="18" charset="0"/>
              </a:rPr>
              <a:t>法国人突然发现他的手表不见了时</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那人几乎看不见了。</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7336;FounderCES"/>
          <p:cNvPicPr/>
          <p:nvPr/>
        </p:nvPicPr>
        <p:blipFill>
          <a:blip r:embed="rId3"/>
          <a:stretch>
            <a:fillRect/>
          </a:stretch>
        </p:blipFill>
        <p:spPr>
          <a:xfrm>
            <a:off x="565624" y="3338593"/>
            <a:ext cx="1224136" cy="378439"/>
          </a:xfrm>
          <a:prstGeom prst="rect">
            <a:avLst/>
          </a:prstGeom>
        </p:spPr>
      </p:pic>
      <p:pic>
        <p:nvPicPr>
          <p:cNvPr id="8" name="图片 7"/>
          <p:cNvPicPr>
            <a:picLocks noChangeAspect="1"/>
          </p:cNvPicPr>
          <p:nvPr/>
        </p:nvPicPr>
        <p:blipFill>
          <a:blip r:embed="rId4"/>
          <a:stretch>
            <a:fillRect/>
          </a:stretch>
        </p:blipFill>
        <p:spPr>
          <a:xfrm>
            <a:off x="364633" y="859983"/>
            <a:ext cx="2850254" cy="553993"/>
          </a:xfrm>
          <a:prstGeom prst="rect">
            <a:avLst/>
          </a:prstGeom>
        </p:spPr>
      </p:pic>
    </p:spTree>
    <p:extLst>
      <p:ext uri="{BB962C8B-B14F-4D97-AF65-F5344CB8AC3E}">
        <p14:creationId xmlns:p14="http://schemas.microsoft.com/office/powerpoint/2010/main" val="1349680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567000" cy="3248986"/>
          </a:xfrm>
          <a:prstGeom prst="rect">
            <a:avLst/>
          </a:prstGeom>
        </p:spPr>
      </p:pic>
      <p:pic>
        <p:nvPicPr>
          <p:cNvPr id="4" name="分析.eps" descr="id:2147487343;FounderCES"/>
          <p:cNvPicPr/>
          <p:nvPr/>
        </p:nvPicPr>
        <p:blipFill>
          <a:blip r:embed="rId3"/>
          <a:stretch>
            <a:fillRect/>
          </a:stretch>
        </p:blipFill>
        <p:spPr>
          <a:xfrm>
            <a:off x="498522" y="1197957"/>
            <a:ext cx="1250325" cy="386536"/>
          </a:xfrm>
          <a:prstGeom prst="rect">
            <a:avLst/>
          </a:prstGeom>
        </p:spPr>
      </p:pic>
      <p:sp>
        <p:nvSpPr>
          <p:cNvPr id="7" name="内容占位符 1"/>
          <p:cNvSpPr txBox="1">
            <a:spLocks/>
          </p:cNvSpPr>
          <p:nvPr/>
        </p:nvSpPr>
        <p:spPr bwMode="auto">
          <a:xfrm>
            <a:off x="360854" y="837917"/>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when the Frenchman suddenly found that his watch was gone</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when</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引导的时间状语从句；</a:t>
            </a:r>
            <a:r>
              <a:rPr lang="en-US" altLang="zh-CN">
                <a:latin typeface="Times New Roman" panose="02020603050405020304" pitchFamily="18" charset="0"/>
                <a:ea typeface="宋体" panose="02010600030101010101" pitchFamily="2" charset="-122"/>
                <a:cs typeface="Times New Roman" panose="02020603050405020304" pitchFamily="18" charset="0"/>
              </a:rPr>
              <a:t>that his watch was gone</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引导的宾语从句，作动词</a:t>
            </a:r>
            <a:r>
              <a:rPr lang="en-US" altLang="zh-CN">
                <a:latin typeface="Times New Roman" panose="02020603050405020304" pitchFamily="18" charset="0"/>
                <a:ea typeface="宋体" panose="02010600030101010101" pitchFamily="2" charset="-122"/>
                <a:cs typeface="Times New Roman" panose="02020603050405020304" pitchFamily="18" charset="0"/>
              </a:rPr>
              <a:t>found</a:t>
            </a:r>
            <a:r>
              <a:rPr lang="zh-CN" altLang="zh-CN">
                <a:latin typeface="Times New Roman" panose="02020603050405020304" pitchFamily="18" charset="0"/>
                <a:ea typeface="宋体" panose="02010600030101010101" pitchFamily="2" charset="-122"/>
                <a:cs typeface="Times New Roman" panose="02020603050405020304" pitchFamily="18" charset="0"/>
              </a:rPr>
              <a:t>的宾语。</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26748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clrChange>
              <a:clrFrom>
                <a:srgbClr val="FFFFFF"/>
              </a:clrFrom>
              <a:clrTo>
                <a:srgbClr val="FFFFFF">
                  <a:alpha val="0"/>
                </a:srgbClr>
              </a:clrTo>
            </a:clrChange>
          </a:blip>
          <a:stretch>
            <a:fillRect/>
          </a:stretch>
        </p:blipFill>
        <p:spPr>
          <a:xfrm>
            <a:off x="190550" y="836712"/>
            <a:ext cx="11656152" cy="1537587"/>
          </a:xfrm>
          <a:prstGeom prst="rect">
            <a:avLst/>
          </a:prstGeom>
        </p:spPr>
      </p:pic>
      <p:pic>
        <p:nvPicPr>
          <p:cNvPr id="8" name="图片 7"/>
          <p:cNvPicPr>
            <a:picLocks noChangeAspect="1"/>
          </p:cNvPicPr>
          <p:nvPr/>
        </p:nvPicPr>
        <p:blipFill>
          <a:blip r:embed="rId3"/>
          <a:stretch>
            <a:fillRect/>
          </a:stretch>
        </p:blipFill>
        <p:spPr>
          <a:xfrm>
            <a:off x="511678" y="2389997"/>
            <a:ext cx="2272228" cy="593823"/>
          </a:xfrm>
          <a:prstGeom prst="rect">
            <a:avLst/>
          </a:prstGeom>
        </p:spPr>
      </p:pic>
      <p:sp>
        <p:nvSpPr>
          <p:cNvPr id="9" name="内容占位符 1"/>
          <p:cNvSpPr txBox="1">
            <a:spLocks/>
          </p:cNvSpPr>
          <p:nvPr/>
        </p:nvSpPr>
        <p:spPr bwMode="auto">
          <a:xfrm>
            <a:off x="360854" y="2311176"/>
            <a:ext cx="11485848" cy="295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2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200" smtClean="0">
                <a:latin typeface="Times New Roman" panose="02020603050405020304" pitchFamily="18" charset="0"/>
                <a:ea typeface="楷体" panose="02010609060101010101" pitchFamily="49" charset="-122"/>
                <a:cs typeface="Times New Roman" panose="02020603050405020304" pitchFamily="18" charset="0"/>
              </a:rPr>
              <a:t>本文</a:t>
            </a:r>
            <a:r>
              <a:rPr lang="zh-CN" altLang="zh-CN" sz="3200">
                <a:latin typeface="Times New Roman" panose="02020603050405020304" pitchFamily="18" charset="0"/>
                <a:ea typeface="楷体" panose="02010609060101010101" pitchFamily="49" charset="-122"/>
                <a:cs typeface="Times New Roman" panose="02020603050405020304" pitchFamily="18" charset="0"/>
              </a:rPr>
              <a:t>讲述了一位法国人在大街散步的时候</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一位意大利男人从他身边走过</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这时他发现自己的手表不见了</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认为是意大利男人拿走了它。他用拳头威胁那位意大利人</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让他归还手表。他到了宾馆才发现是他误抢了那位意大利人的手表。</a:t>
            </a:r>
            <a:endParaRPr lang="zh-CN" altLang="zh-CN" sz="800">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6311230" y="5203928"/>
            <a:ext cx="5535472" cy="737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江苏盐城射阳期末</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13235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7867"/>
            <a:ext cx="11485848" cy="4247317"/>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Frenchman went to a small Italian town and was staying with his wife at the best hotel there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night he went out for a walk alone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late and the small street was dark and quiet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Suddenly he heard footsteps behind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7874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turned his head and saw a young Italian man who quickly walked past him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man was nearly out of sight when the Frenchman suddenly found that his watch was gone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thought that it must be the Italian who took his watch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decided to follow him and get it back</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Soon the Frenchman caught up with the Italian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08328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 of them understood each other’s language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Frenchman threatened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威胁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Italian with his fist and pointed to the Italian’s watch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end the Italian gave his watch to the Frenchman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62812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returned to the hotel, the Frenchman told his wife about it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greatly surprised when his wife pointed to the watch on the table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Now he knew that by mistake he had robbed the Italian of his watch</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17047158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585323"/>
          </a:xfrm>
        </p:spPr>
        <p:txBody>
          <a:bodyPr/>
          <a:lstStyle/>
          <a:p>
            <a:pPr hangingPunct="0">
              <a:spcAft>
                <a:spcPts val="0"/>
              </a:spcAft>
              <a:tabLst>
                <a:tab pos="585089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Frenchman went to a small Italian town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lonely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alone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his wife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his friend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982638" y="895116"/>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sz="3400"/>
          </a:p>
        </p:txBody>
      </p:sp>
      <p:sp>
        <p:nvSpPr>
          <p:cNvPr id="4" name="内容占位符 1"/>
          <p:cNvSpPr txBox="1">
            <a:spLocks/>
          </p:cNvSpPr>
          <p:nvPr/>
        </p:nvSpPr>
        <p:spPr bwMode="auto">
          <a:xfrm>
            <a:off x="360854" y="3284984"/>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细节理解题。根据第一段中</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 Frenchman went to a small Italian town and was staying with his wife at the best hotel there.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可知，这个法国人是和妻子一起去意大利的一个小镇。故选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0080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tabLst>
                <a:tab pos="585089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the Frenchman found his watch gone,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had reached home</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Italian had run away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could still see the Italian</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Italian quickly walked past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p>
        </p:txBody>
      </p:sp>
      <p:sp>
        <p:nvSpPr>
          <p:cNvPr id="3" name="矩形 2"/>
          <p:cNvSpPr/>
          <p:nvPr/>
        </p:nvSpPr>
        <p:spPr>
          <a:xfrm>
            <a:off x="1007021" y="895116"/>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sz="3400"/>
          </a:p>
        </p:txBody>
      </p:sp>
    </p:spTree>
    <p:extLst>
      <p:ext uri="{BB962C8B-B14F-4D97-AF65-F5344CB8AC3E}">
        <p14:creationId xmlns:p14="http://schemas.microsoft.com/office/powerpoint/2010/main" val="380614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0415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推理判断题。根据第二段中</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man was nearly out of sight when the Frenchman suddenly found that his watch was gone. He thought that it must be the Italian who took his watch. He decided to follow him and get it back.</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可知，当他发现手表丢失的时候，他决定跟着那个意大利人，把手表要回来，因此推断他还能看到那个意大利人。故选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6857993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777</Words>
  <Application>Microsoft Office PowerPoint</Application>
  <PresentationFormat>自定义</PresentationFormat>
  <Paragraphs>43</Paragraphs>
  <Slides>17</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2025-09-13T07:58:34Z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